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Default Extension="emf" ContentType="image/x-emf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Default Extension="sldx" ContentType="application/vnd.openxmlformats-officedocument.presentationml.slide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470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91" r:id="rId16"/>
    <p:sldId id="388" r:id="rId17"/>
    <p:sldId id="423" r:id="rId18"/>
    <p:sldId id="425" r:id="rId19"/>
    <p:sldId id="435" r:id="rId20"/>
    <p:sldId id="426" r:id="rId21"/>
    <p:sldId id="471" r:id="rId22"/>
    <p:sldId id="473" r:id="rId23"/>
    <p:sldId id="453" r:id="rId24"/>
    <p:sldId id="424" r:id="rId25"/>
    <p:sldId id="460" r:id="rId26"/>
    <p:sldId id="461" r:id="rId27"/>
    <p:sldId id="463" r:id="rId28"/>
    <p:sldId id="462" r:id="rId29"/>
    <p:sldId id="464" r:id="rId30"/>
    <p:sldId id="465" r:id="rId31"/>
    <p:sldId id="422" r:id="rId32"/>
    <p:sldId id="395" r:id="rId33"/>
    <p:sldId id="427" r:id="rId34"/>
    <p:sldId id="418" r:id="rId35"/>
    <p:sldId id="404" r:id="rId36"/>
    <p:sldId id="431" r:id="rId37"/>
    <p:sldId id="428" r:id="rId38"/>
    <p:sldId id="429" r:id="rId39"/>
    <p:sldId id="430" r:id="rId40"/>
    <p:sldId id="432" r:id="rId41"/>
    <p:sldId id="433" r:id="rId42"/>
    <p:sldId id="434" r:id="rId43"/>
    <p:sldId id="402" r:id="rId44"/>
    <p:sldId id="436" r:id="rId45"/>
    <p:sldId id="454" r:id="rId46"/>
    <p:sldId id="440" r:id="rId47"/>
    <p:sldId id="455" r:id="rId48"/>
    <p:sldId id="456" r:id="rId49"/>
    <p:sldId id="457" r:id="rId50"/>
    <p:sldId id="458" r:id="rId51"/>
    <p:sldId id="446" r:id="rId52"/>
    <p:sldId id="447" r:id="rId53"/>
    <p:sldId id="468" r:id="rId54"/>
    <p:sldId id="448" r:id="rId55"/>
    <p:sldId id="472" r:id="rId56"/>
    <p:sldId id="443" r:id="rId57"/>
    <p:sldId id="442" r:id="rId58"/>
    <p:sldId id="459" r:id="rId59"/>
    <p:sldId id="466" r:id="rId60"/>
    <p:sldId id="467" r:id="rId61"/>
    <p:sldId id="449" r:id="rId62"/>
    <p:sldId id="409" r:id="rId63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CC0000"/>
    <a:srgbClr val="C0C0C0"/>
    <a:srgbClr val="FFFFFF"/>
    <a:srgbClr val="8E9A1E"/>
    <a:srgbClr val="4E0A0A"/>
    <a:srgbClr val="550B0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3" autoAdjust="0"/>
    <p:restoredTop sz="94660"/>
  </p:normalViewPr>
  <p:slideViewPr>
    <p:cSldViewPr>
      <p:cViewPr>
        <p:scale>
          <a:sx n="75" d="100"/>
          <a:sy n="75" d="100"/>
        </p:scale>
        <p:origin x="-1032" y="-6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90706E-F4F5-45DF-AF90-04735FD95669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028AB33-CC72-4259-9A42-AF9F6F4D995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823B02-DEF3-4F47-93C8-6DBB5FEB2629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246AA-56D1-497E-8FDF-F10BDA0CB164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F7E297-FCED-4BEC-AC67-3F24F4C0A7E6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B140F0-309D-47CD-BB58-3823B3E30536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2E6AFB-2F9C-4496-80D3-B4E6FF00D722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579915-5FBD-4DAE-B6AF-06511A317DFE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56037A-2E04-4258-9890-722B459D6A8D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21C0F9-60C8-4153-90FA-128C31419AD2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4A495-7E06-42EC-AE03-693FB4A40180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A29817-0D80-4177-9533-20A207197280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440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A68125-4C2A-4F82-B329-F93DE25A9646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pt-B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110971-747A-417A-8D11-B4B530EB34B5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B1E4C3-7954-4A06-8A83-22274DCEF295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4EFE44-EF5A-44C6-887B-F7102206960A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4092B6-7207-4DA2-A1A3-03537AFA54E3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4092B6-7207-4DA2-A1A3-03537AFA54E3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B1E4C3-7954-4A06-8A83-22274DCEF295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4EFE44-EF5A-44C6-887B-F7102206960A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4092B6-7207-4DA2-A1A3-03537AFA54E3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4092B6-7207-4DA2-A1A3-03537AFA54E3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D2C3B-17BA-43FC-81F4-137F1AFFE341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827BE1-82ED-452D-9EFD-8A41A8A21568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56AC60-3AF5-426D-B1B6-0D51E2FF4F0A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BE80E-05C1-4AE7-B56D-E0C00247071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E3B520-5CB4-4F52-AA3B-6F7CF728B299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92B35-74A2-4FB6-9D94-4F1279F16F9D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A6D1F6-BFA6-4836-8C5F-D728E952A0BE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1B2202-B594-4E7F-826E-284450CFE2E6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0B5A11-D8EE-4B11-9874-A5ADA41D4750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D8208F-0B18-4623-AF03-57EA130FD0DE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435EB-500B-4754-BDB6-8E4A4776F96E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C53AC-1A3C-4AD8-A8E8-027A107EAF4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0F0CD-26C3-47ED-86BC-4F07F96021EE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6393E-16F1-4E9E-B63F-BA37F72BA9C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EF86A-5905-4281-B3F0-17FE9328AA37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FF2FC-FA2F-466E-B999-115A5668445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63B7C-C388-4B0E-881F-E05E4E33F9A8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C59B91-965D-46DC-A1C5-B6491607A25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44D03-77DE-4F15-963A-C522D81FF4D8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6FB12-95CC-4865-B779-E9AF13AF1B5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11702-BEDD-427A-8EC5-4C235ACD9032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E142F-EA2B-44A4-ACF5-97926A26EFE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FB78D-A3E4-4E62-81FA-8CADED980BA2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3F3D4-ECF3-4DCC-B09E-D30ED231407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FA9BF-9983-4966-AC68-DFC9D622C665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601E5-272F-4424-9913-832B274AA7A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9606F-5BF7-4DD7-B713-35FC71FCA8AF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D0BC5-C200-43C9-AA98-3C493E462B7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3C565-3F26-45D8-8DD9-034F29AD2977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F4186-B2BB-4170-8356-913E421CDD0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B345F-E9B1-4FC2-9065-F666A4445841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FC021-4AB0-4B62-A09F-C9CCCA0BEF0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E27FABB-674E-4BBB-A54C-723442A006AF}" type="datetimeFigureOut">
              <a:rPr lang="pt-BR"/>
              <a:pPr>
                <a:defRPr/>
              </a:pPr>
              <a:t>26/5/2011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B30AAB-74C6-42BE-BCD2-2BC4E7230FF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C00000"/>
          </a:solidFill>
          <a:latin typeface="Chiller" pitchFamily="8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hiller" pitchFamily="8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hiller" pitchFamily="8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hiller" pitchFamily="8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00000"/>
          </a:solidFill>
          <a:latin typeface="Chiller" pitchFamily="8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3200" kern="1200">
          <a:solidFill>
            <a:srgbClr val="D9D9D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–"/>
        <a:defRPr sz="2800" kern="1200">
          <a:solidFill>
            <a:srgbClr val="D9D9D9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400" kern="1200">
          <a:solidFill>
            <a:srgbClr val="D9D9D9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–"/>
        <a:defRPr sz="2000" kern="1200">
          <a:solidFill>
            <a:srgbClr val="D9D9D9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»"/>
        <a:defRPr sz="2000" kern="1200">
          <a:solidFill>
            <a:srgbClr val="D9D9D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Slide_do_Microsoft_Office_PowerPoint1.sl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Slide_do_Microsoft_Office_PowerPoint2.sl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package" Target="../embeddings/Slide_do_Microsoft_Office_PowerPoint3.sl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package" Target="../embeddings/Slide_do_Microsoft_Office_PowerPoint4.sldx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– Corridor</a:t>
            </a:r>
          </a:p>
        </p:txBody>
      </p:sp>
      <p:sp>
        <p:nvSpPr>
          <p:cNvPr id="28675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572250" y="4929188"/>
            <a:ext cx="25717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Em outra parte do corredor, Marshall enfrenta um inimigo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5980113" cy="46339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– Corridor</a:t>
            </a:r>
          </a:p>
        </p:txBody>
      </p:sp>
      <p:sp>
        <p:nvSpPr>
          <p:cNvPr id="2969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429375" y="4643438"/>
            <a:ext cx="25717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Na última parte do corredor, Marshall só consegue ver a sombra do Butcher que se aproxima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84784"/>
            <a:ext cx="5961062" cy="46196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– Main Hall</a:t>
            </a:r>
          </a:p>
        </p:txBody>
      </p:sp>
      <p:sp>
        <p:nvSpPr>
          <p:cNvPr id="30723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429375" y="4143375"/>
            <a:ext cx="25717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Ao morrer, o Butcher derruba a chave que dá acesso ao Main Hall e Marshall então pode ir até lá, onde se depara com mais inimigos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tx1">
                  <a:tint val="75000"/>
                </a:schemeClr>
              </a:solidFill>
              <a:latin typeface="+mj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tx1">
                  <a:tint val="75000"/>
                </a:schemeClr>
              </a:solidFill>
              <a:latin typeface="+mj-lt"/>
              <a:cs typeface="+mn-cs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2"/>
            <a:ext cx="5899150" cy="4572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– Main Hall</a:t>
            </a:r>
          </a:p>
        </p:txBody>
      </p:sp>
      <p:sp>
        <p:nvSpPr>
          <p:cNvPr id="3174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372225" y="4868863"/>
            <a:ext cx="2571750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Marshall enfrenta mais um Butcher às sombras logo na entrada do Main Hall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2"/>
            <a:ext cx="5929312" cy="45958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– Main Hall</a:t>
            </a:r>
          </a:p>
        </p:txBody>
      </p:sp>
      <p:sp>
        <p:nvSpPr>
          <p:cNvPr id="32771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572250" y="5000625"/>
            <a:ext cx="257175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Marshall anda pelo Main  Hall após matar os inimigos que ali se encontravam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2"/>
            <a:ext cx="6000750" cy="46513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– Main Hall</a:t>
            </a:r>
          </a:p>
        </p:txBody>
      </p:sp>
      <p:sp>
        <p:nvSpPr>
          <p:cNvPr id="33795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572250" y="5084763"/>
            <a:ext cx="25717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Vista do ambiente externo a partir do Main Hall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1557338"/>
            <a:ext cx="5980112" cy="4633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3 – Library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429375" y="4714875"/>
            <a:ext cx="257175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Por fim, Marshall acessa a biblioteca onde enfrentará Diabolus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5938838" cy="46021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341329"/>
            <a:ext cx="91440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8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Estado atual do jogo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51520" y="3493457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Versão 2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1 – Living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Room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179512" y="4221088"/>
            <a:ext cx="3240360" cy="170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2000" b="1" i="1" dirty="0" smtClean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HUD implementado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Imagem 6"/>
          <p:cNvPicPr/>
          <p:nvPr/>
        </p:nvPicPr>
        <p:blipFill>
          <a:blip r:embed="rId3" cstate="print"/>
          <a:srcRect l="12111" r="14867"/>
          <a:stretch>
            <a:fillRect/>
          </a:stretch>
        </p:blipFill>
        <p:spPr bwMode="auto">
          <a:xfrm>
            <a:off x="3347864" y="1628800"/>
            <a:ext cx="5652120" cy="425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1 – Living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Room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179512" y="4437112"/>
            <a:ext cx="3384376" cy="148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b="1" i="1" dirty="0" smtClean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Puzzles implementados</a:t>
            </a:r>
            <a:endParaRPr lang="pt-BR" sz="28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8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8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556792"/>
            <a:ext cx="5364088" cy="41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ítulo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775575" cy="1143000"/>
          </a:xfrm>
        </p:spPr>
        <p:txBody>
          <a:bodyPr/>
          <a:lstStyle/>
          <a:p>
            <a:pPr algn="l" eaLnBrk="1" hangingPunct="1"/>
            <a:r>
              <a:rPr lang="pt-BR" sz="3600" dirty="0" smtClean="0">
                <a:solidFill>
                  <a:srgbClr val="CC0000"/>
                </a:solidFill>
              </a:rPr>
              <a:t/>
            </a:r>
            <a:br>
              <a:rPr lang="pt-BR" sz="3600" dirty="0" smtClean="0">
                <a:solidFill>
                  <a:srgbClr val="CC0000"/>
                </a:solidFill>
              </a:rPr>
            </a:br>
            <a:r>
              <a:rPr lang="pt-BR" sz="6600" dirty="0" smtClean="0">
                <a:solidFill>
                  <a:srgbClr val="CC0000"/>
                </a:solidFill>
              </a:rPr>
              <a:t>Equipe de Projeto</a:t>
            </a:r>
            <a:br>
              <a:rPr lang="pt-BR" sz="6600" dirty="0" smtClean="0">
                <a:solidFill>
                  <a:srgbClr val="CC0000"/>
                </a:solidFill>
              </a:rPr>
            </a:br>
            <a:endParaRPr lang="pt-BR" sz="6600" dirty="0" smtClean="0">
              <a:solidFill>
                <a:srgbClr val="CC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03648" y="980728"/>
            <a:ext cx="8013576" cy="5500687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pt-BR" dirty="0">
              <a:solidFill>
                <a:srgbClr val="DDDDDD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3000" dirty="0" smtClean="0">
                <a:solidFill>
                  <a:srgbClr val="DDDDDD"/>
                </a:solidFill>
              </a:rPr>
              <a:t>Carla Sampaio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3000" dirty="0" smtClean="0">
                <a:solidFill>
                  <a:srgbClr val="DDDDDD"/>
                </a:solidFill>
              </a:rPr>
              <a:t>Cesar </a:t>
            </a:r>
            <a:r>
              <a:rPr lang="pt-BR" sz="3000" dirty="0">
                <a:solidFill>
                  <a:srgbClr val="DDDDDD"/>
                </a:solidFill>
              </a:rPr>
              <a:t>Tegani Tofanini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3000" dirty="0">
                <a:solidFill>
                  <a:srgbClr val="DDDDDD"/>
                </a:solidFill>
              </a:rPr>
              <a:t>Jennifer Chuin </a:t>
            </a:r>
            <a:r>
              <a:rPr lang="pt-BR" sz="3000" dirty="0" smtClean="0">
                <a:solidFill>
                  <a:srgbClr val="DDDDDD"/>
                </a:solidFill>
              </a:rPr>
              <a:t>Lee                                         </a:t>
            </a:r>
            <a:endParaRPr lang="pt-BR" sz="3000" dirty="0">
              <a:solidFill>
                <a:srgbClr val="DDDDDD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3000" dirty="0">
                <a:solidFill>
                  <a:srgbClr val="DDDDDD"/>
                </a:solidFill>
              </a:rPr>
              <a:t>Marcos Donato da Silva                                         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3000" dirty="0">
                <a:solidFill>
                  <a:srgbClr val="DDDDDD"/>
                </a:solidFill>
              </a:rPr>
              <a:t>Matheus Leonardo </a:t>
            </a:r>
            <a:r>
              <a:rPr lang="pt-BR" sz="3000" dirty="0" err="1">
                <a:solidFill>
                  <a:srgbClr val="DDDDDD"/>
                </a:solidFill>
              </a:rPr>
              <a:t>Parolin</a:t>
            </a:r>
            <a:r>
              <a:rPr lang="pt-BR" sz="3000" dirty="0">
                <a:solidFill>
                  <a:srgbClr val="DDDDDD"/>
                </a:solidFill>
              </a:rPr>
              <a:t>                               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3000" dirty="0">
                <a:solidFill>
                  <a:srgbClr val="DDDDDD"/>
                </a:solidFill>
              </a:rPr>
              <a:t>Rafael </a:t>
            </a:r>
            <a:r>
              <a:rPr lang="pt-BR" sz="3000" dirty="0" err="1">
                <a:solidFill>
                  <a:srgbClr val="DDDDDD"/>
                </a:solidFill>
              </a:rPr>
              <a:t>Sangalli</a:t>
            </a:r>
            <a:r>
              <a:rPr lang="pt-BR" sz="3000" dirty="0">
                <a:solidFill>
                  <a:srgbClr val="DDDDDD"/>
                </a:solidFill>
              </a:rPr>
              <a:t>                        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3000" dirty="0">
                <a:solidFill>
                  <a:srgbClr val="DDDDDD"/>
                </a:solidFill>
              </a:rPr>
              <a:t>Rodrigo Leite                                                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pt-BR" sz="3000" dirty="0" smtClean="0">
              <a:solidFill>
                <a:srgbClr val="DDDDDD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900" b="1" dirty="0" smtClean="0">
                <a:solidFill>
                  <a:srgbClr val="DDDDDD"/>
                </a:solidFill>
                <a:latin typeface="+mj-lt"/>
              </a:rPr>
              <a:t>Introdução ao Projeto de Jogos Digitais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900" b="1" dirty="0" smtClean="0">
                <a:solidFill>
                  <a:srgbClr val="DDDDDD"/>
                </a:solidFill>
                <a:latin typeface="+mj-lt"/>
              </a:rPr>
              <a:t>Prof. José Mario De Martino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900" b="1" dirty="0" smtClean="0">
                <a:solidFill>
                  <a:srgbClr val="DDDDDD"/>
                </a:solidFill>
                <a:latin typeface="+mj-lt"/>
              </a:rPr>
              <a:t>Faculdade de Engenharia Elétrica e Computação - Unicamp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900" b="1" dirty="0">
              <a:solidFill>
                <a:srgbClr val="DDDDDD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2 -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Corridor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179512" y="3789040"/>
            <a:ext cx="3024336" cy="127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925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2000" b="1" i="1" dirty="0" smtClean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Marshall sendo atacado pelo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Screamer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6" name="Imagem 5" descr="imagem3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3848" y="1772816"/>
            <a:ext cx="5688072" cy="4464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2 -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Corridor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179512" y="3789040"/>
            <a:ext cx="2520280" cy="127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2000" b="1" i="1" dirty="0" smtClean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Porta Principal com os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Shorties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556792"/>
            <a:ext cx="6228184" cy="483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2 -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Corridor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179512" y="3789040"/>
            <a:ext cx="2664296" cy="127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2000" b="1" i="1" dirty="0" smtClean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Parte do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Corridor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844824"/>
            <a:ext cx="5840749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2 -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Corridor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179512" y="3789040"/>
            <a:ext cx="3240360" cy="127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2000" b="1" i="1" dirty="0" smtClean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Última parte do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Corridor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556792"/>
            <a:ext cx="574803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2 -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Main</a:t>
            </a: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 Hall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179512" y="3789040"/>
            <a:ext cx="3240360" cy="127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1600" b="1" i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Marshall enfrentando </a:t>
            </a:r>
            <a:r>
              <a:rPr lang="pt-BR" sz="2400" dirty="0" err="1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Butcher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6" name="Imagem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1880" y="1556792"/>
            <a:ext cx="5400040" cy="4340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Animações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251520" y="3933056"/>
            <a:ext cx="3240360" cy="177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1600" b="1" i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Animação de entrada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Imagem 6" descr="Captura de tela inteira 25052011 163532.bmp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1880" y="1844824"/>
            <a:ext cx="5400040" cy="40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Animações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251520" y="4077072"/>
            <a:ext cx="3240360" cy="1632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1600" b="1" i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Animação de entrada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6" name="Picture 3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988840"/>
            <a:ext cx="5261679" cy="375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Animações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251520" y="4005064"/>
            <a:ext cx="3240360" cy="170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1600" b="1" i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Animação de entrada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6" name="Imagem 5" descr="Captura de tela inteira 25052011 163607.bmp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3848" y="2276872"/>
            <a:ext cx="5688072" cy="3486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Animações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251520" y="3789040"/>
            <a:ext cx="3240360" cy="192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1600" b="1" i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Animação da Fase 1 para a Fase 2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Imagem 6" descr="Captura de tela inteira 25052011 16070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348880"/>
            <a:ext cx="5967090" cy="3353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Animações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251520" y="3573016"/>
            <a:ext cx="3024336" cy="206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1600" b="1" i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Animação da Fase 1 para a Fase 2 - </a:t>
            </a:r>
            <a:r>
              <a:rPr lang="pt-BR" sz="2400" dirty="0" err="1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Corridor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6" name="Imagem 5" descr="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700808"/>
            <a:ext cx="5607050" cy="421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1"/>
          <p:cNvSpPr>
            <a:spLocks noGrp="1"/>
          </p:cNvSpPr>
          <p:nvPr>
            <p:ph type="title"/>
          </p:nvPr>
        </p:nvSpPr>
        <p:spPr>
          <a:xfrm>
            <a:off x="684213" y="274638"/>
            <a:ext cx="8002587" cy="1143000"/>
          </a:xfrm>
        </p:spPr>
        <p:txBody>
          <a:bodyPr/>
          <a:lstStyle/>
          <a:p>
            <a:pPr algn="l" eaLnBrk="1" hangingPunct="1"/>
            <a:r>
              <a:rPr lang="pt-BR" sz="7200" smtClean="0"/>
              <a:t>Agenda</a:t>
            </a:r>
          </a:p>
        </p:txBody>
      </p:sp>
      <p:sp>
        <p:nvSpPr>
          <p:cNvPr id="3075" name="Espaço Reservado para Conteúdo 2"/>
          <p:cNvSpPr>
            <a:spLocks noGrp="1"/>
          </p:cNvSpPr>
          <p:nvPr>
            <p:ph idx="1"/>
          </p:nvPr>
        </p:nvSpPr>
        <p:spPr>
          <a:xfrm>
            <a:off x="2214563" y="1357313"/>
            <a:ext cx="5929312" cy="5000625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endParaRPr lang="pt-BR" sz="2000" b="1" i="1" dirty="0" smtClean="0">
              <a:latin typeface="Chiller" pitchFamily="82" charset="0"/>
            </a:endParaRPr>
          </a:p>
          <a:p>
            <a:pPr eaLnBrk="1" hangingPunct="1">
              <a:buSzPct val="108000"/>
            </a:pPr>
            <a:r>
              <a:rPr lang="pt-BR" sz="2500" dirty="0" smtClean="0"/>
              <a:t>Visão geral: Versão 1</a:t>
            </a:r>
          </a:p>
          <a:p>
            <a:pPr eaLnBrk="1" hangingPunct="1">
              <a:buSzPct val="108000"/>
            </a:pPr>
            <a:endParaRPr lang="pt-BR" sz="2500" dirty="0" smtClean="0"/>
          </a:p>
          <a:p>
            <a:pPr eaLnBrk="1" hangingPunct="1">
              <a:buSzPct val="108000"/>
            </a:pPr>
            <a:r>
              <a:rPr lang="pt-BR" sz="2500" dirty="0" smtClean="0"/>
              <a:t>Estado do jogo atual: Versão 2</a:t>
            </a:r>
          </a:p>
          <a:p>
            <a:pPr eaLnBrk="1" hangingPunct="1">
              <a:buSzPct val="108000"/>
            </a:pPr>
            <a:endParaRPr lang="pt-BR" sz="2500" dirty="0" smtClean="0"/>
          </a:p>
          <a:p>
            <a:pPr eaLnBrk="1" hangingPunct="1">
              <a:buSzPct val="108000"/>
            </a:pPr>
            <a:r>
              <a:rPr lang="pt-BR" sz="2500" dirty="0" smtClean="0"/>
              <a:t>Demonstração</a:t>
            </a:r>
          </a:p>
          <a:p>
            <a:pPr eaLnBrk="1" hangingPunct="1">
              <a:buSzPct val="108000"/>
            </a:pPr>
            <a:endParaRPr lang="pt-BR" sz="2500" dirty="0" smtClean="0"/>
          </a:p>
          <a:p>
            <a:pPr eaLnBrk="1" hangingPunct="1">
              <a:buSzPct val="108000"/>
            </a:pPr>
            <a:r>
              <a:rPr lang="pt-BR" sz="2500" dirty="0" smtClean="0"/>
              <a:t>Detalhes de desenvolvimento</a:t>
            </a:r>
          </a:p>
          <a:p>
            <a:pPr eaLnBrk="1" hangingPunct="1">
              <a:buClr>
                <a:srgbClr val="8E9A1E"/>
              </a:buClr>
              <a:buSzPct val="108000"/>
            </a:pPr>
            <a:endParaRPr lang="pt-BR" sz="2000" dirty="0" smtClean="0"/>
          </a:p>
          <a:p>
            <a:pPr eaLnBrk="1" hangingPunct="1">
              <a:buFont typeface="Arial" charset="0"/>
              <a:buNone/>
            </a:pPr>
            <a:endParaRPr lang="pt-BR" sz="2800" dirty="0" smtClean="0"/>
          </a:p>
          <a:p>
            <a:pPr eaLnBrk="1" hangingPunct="1"/>
            <a:endParaRPr lang="pt-BR" sz="2800" dirty="0" smtClean="0"/>
          </a:p>
          <a:p>
            <a:pPr eaLnBrk="1" hangingPunct="1"/>
            <a:endParaRPr lang="pt-BR" sz="2800" dirty="0" smtClean="0"/>
          </a:p>
          <a:p>
            <a:pPr eaLnBrk="1" hangingPunct="1"/>
            <a:endParaRPr lang="pt-BR" sz="2800" dirty="0" smtClean="0"/>
          </a:p>
          <a:p>
            <a:pPr eaLnBrk="1" hangingPunct="1"/>
            <a:endParaRPr lang="pt-BR" dirty="0" smtClean="0"/>
          </a:p>
          <a:p>
            <a:pPr eaLnBrk="1" hangingPunct="1"/>
            <a:endParaRPr lang="pt-BR" dirty="0" smtClean="0"/>
          </a:p>
          <a:p>
            <a:pPr eaLnBrk="1" hangingPunct="1"/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Animações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251520" y="4005064"/>
            <a:ext cx="3240360" cy="170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pt-BR" sz="1600" b="1" i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Animação da morte por tempo</a:t>
            </a: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6" name="Picture 3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060848"/>
            <a:ext cx="5400040" cy="387642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4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844824"/>
            <a:ext cx="3816424" cy="22322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636912"/>
            <a:ext cx="91440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8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Demonstração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636912"/>
            <a:ext cx="91440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8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Detalhes do desenvolvimento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Modelagem e Animação </a:t>
            </a: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do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Butcher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6323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323528" y="1340768"/>
            <a:ext cx="7072312" cy="37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Arial" pitchFamily="34" charset="0"/>
              <a:buChar char="•"/>
              <a:defRPr/>
            </a:pPr>
            <a:endParaRPr lang="pt-BR" sz="2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Arial" pitchFamily="34" charset="0"/>
              <a:buChar char="•"/>
              <a:defRPr/>
            </a:pPr>
            <a:r>
              <a:rPr lang="pt-BR" sz="2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Modelo </a:t>
            </a:r>
            <a:r>
              <a:rPr lang="pt-BR" sz="22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criado em 3D Studio Max 2010</a:t>
            </a:r>
          </a:p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Arial" pitchFamily="34" charset="0"/>
              <a:buChar char="•"/>
              <a:defRPr/>
            </a:pPr>
            <a:r>
              <a:rPr lang="pt-BR" sz="22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Processo de </a:t>
            </a:r>
            <a:r>
              <a:rPr lang="pt-BR" sz="22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Skinning</a:t>
            </a:r>
            <a:endParaRPr lang="pt-BR" sz="2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>
              <a:lnSpc>
                <a:spcPct val="80000"/>
              </a:lnSpc>
              <a:buClr>
                <a:srgbClr val="C00000"/>
              </a:buClr>
              <a:buSzPct val="108000"/>
              <a:defRPr/>
            </a:pPr>
            <a:endParaRPr lang="pt-BR" sz="2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pic>
        <p:nvPicPr>
          <p:cNvPr id="6" name="Imagem 5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79512" y="2636912"/>
            <a:ext cx="5112568" cy="3672408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5976" y="2204864"/>
            <a:ext cx="4561368" cy="3312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Modelagem do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Butcher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734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2195736" y="5301208"/>
            <a:ext cx="77866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22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Butcher</a:t>
            </a:r>
            <a:r>
              <a:rPr lang="pt-BR" sz="22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e o cutelo modelado </a:t>
            </a:r>
            <a:endParaRPr lang="pt-BR" sz="2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pic>
        <p:nvPicPr>
          <p:cNvPr id="7" name="Imagem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1840" y="1484784"/>
            <a:ext cx="5832648" cy="3420750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512" y="3284984"/>
            <a:ext cx="3528392" cy="2551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Animação do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Butcher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8371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827584" y="1484784"/>
            <a:ext cx="77768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Quando a IA é acionada, o evento definido no </a:t>
            </a: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controller</a:t>
            </a:r>
            <a:r>
              <a:rPr lang="pt-BR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ativa um estado do </a:t>
            </a: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Butcher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 e uma animação é executada. </a:t>
            </a:r>
          </a:p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endParaRPr lang="pt-BR" sz="24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As animações são executadas no </a:t>
            </a:r>
            <a:r>
              <a:rPr lang="pt-BR" sz="2400" b="1" dirty="0" err="1" smtClean="0">
                <a:solidFill>
                  <a:schemeClr val="bg1"/>
                </a:solidFill>
                <a:latin typeface="+mn-lt"/>
              </a:rPr>
              <a:t>AnimTree</a:t>
            </a:r>
            <a:endParaRPr lang="pt-BR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Imagem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568" y="2924944"/>
            <a:ext cx="7848872" cy="3456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Animação do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Butcher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8371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484784"/>
            <a:ext cx="574803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827584" y="6021288"/>
            <a:ext cx="77866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22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Butcher</a:t>
            </a:r>
            <a:r>
              <a:rPr lang="pt-BR" sz="22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no </a:t>
            </a:r>
            <a:r>
              <a:rPr lang="pt-BR" sz="22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Corridor</a:t>
            </a:r>
            <a:endParaRPr lang="pt-BR" sz="2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Modelagem e Animação </a:t>
            </a: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do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Screamer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6323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323528" y="1340768"/>
            <a:ext cx="7072312" cy="37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Arial" pitchFamily="34" charset="0"/>
              <a:buChar char="•"/>
              <a:defRPr/>
            </a:pPr>
            <a:endParaRPr lang="pt-BR" sz="2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Arial" pitchFamily="34" charset="0"/>
              <a:buChar char="•"/>
              <a:defRPr/>
            </a:pPr>
            <a:r>
              <a:rPr lang="pt-BR" sz="2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Modelo </a:t>
            </a:r>
            <a:r>
              <a:rPr lang="pt-BR" sz="22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criado em </a:t>
            </a:r>
            <a:r>
              <a:rPr lang="pt-BR" sz="22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Blender</a:t>
            </a:r>
            <a:endParaRPr lang="pt-BR" sz="2200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Arial" pitchFamily="34" charset="0"/>
              <a:buChar char="•"/>
              <a:defRPr/>
            </a:pPr>
            <a:r>
              <a:rPr lang="pt-BR" sz="22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Detalhado no </a:t>
            </a:r>
            <a:r>
              <a:rPr lang="pt-BR" sz="22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ZBrush</a:t>
            </a:r>
            <a:endParaRPr lang="pt-BR" sz="2200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84984"/>
            <a:ext cx="5475447" cy="342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2060848"/>
            <a:ext cx="5400040" cy="327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Modelagem do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Screamer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734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251520" y="1412776"/>
            <a:ext cx="77866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20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Screamer</a:t>
            </a:r>
            <a:r>
              <a:rPr lang="pt-BR" sz="20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modelado no </a:t>
            </a:r>
            <a:r>
              <a:rPr lang="pt-BR" sz="20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Blender</a:t>
            </a:r>
            <a:r>
              <a:rPr lang="pt-BR" sz="20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com textura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44824"/>
            <a:ext cx="5587538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2708920"/>
            <a:ext cx="6012160" cy="323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ço Reservado para Conteúdo 2"/>
          <p:cNvSpPr txBox="1">
            <a:spLocks/>
          </p:cNvSpPr>
          <p:nvPr/>
        </p:nvSpPr>
        <p:spPr bwMode="auto">
          <a:xfrm>
            <a:off x="971600" y="6093296"/>
            <a:ext cx="77866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20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Screamer</a:t>
            </a:r>
            <a:r>
              <a:rPr lang="pt-BR" sz="20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integrado no UDK com textura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Animação do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Screamer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8371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827584" y="1484784"/>
            <a:ext cx="77768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endParaRPr lang="pt-BR" sz="2400" dirty="0" smtClean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80000"/>
              </a:lnSpc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b="1" dirty="0" err="1" smtClean="0">
                <a:solidFill>
                  <a:schemeClr val="bg1"/>
                </a:solidFill>
                <a:latin typeface="+mn-lt"/>
              </a:rPr>
              <a:t>AnimTree</a:t>
            </a:r>
            <a:r>
              <a:rPr lang="pt-BR" sz="24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das animações do </a:t>
            </a: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Screamer</a:t>
            </a:r>
            <a:endParaRPr lang="pt-BR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348880"/>
            <a:ext cx="6516216" cy="406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5576" y="2852936"/>
            <a:ext cx="7772400" cy="1470025"/>
          </a:xfrm>
        </p:spPr>
        <p:txBody>
          <a:bodyPr/>
          <a:lstStyle/>
          <a:p>
            <a:r>
              <a:rPr lang="pt-BR" sz="6000" dirty="0" smtClean="0">
                <a:solidFill>
                  <a:schemeClr val="bg1"/>
                </a:solidFill>
              </a:rPr>
              <a:t>Visão Geral</a:t>
            </a:r>
            <a:br>
              <a:rPr lang="pt-BR" sz="6000" dirty="0" smtClean="0">
                <a:solidFill>
                  <a:schemeClr val="bg1"/>
                </a:solidFill>
              </a:rPr>
            </a:br>
            <a:r>
              <a:rPr lang="pt-BR" sz="6000" dirty="0" smtClean="0">
                <a:solidFill>
                  <a:schemeClr val="bg1"/>
                </a:solidFill>
              </a:rPr>
              <a:t>Versão 1</a:t>
            </a:r>
            <a:endParaRPr lang="pt-BR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Animação do </a:t>
            </a: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Screamer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8371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484784"/>
            <a:ext cx="5616624" cy="436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755576" y="6021288"/>
            <a:ext cx="748883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20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Screamer</a:t>
            </a:r>
            <a:r>
              <a:rPr lang="pt-BR" sz="20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no jogo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HUD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3993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6263680" y="1988840"/>
            <a:ext cx="288032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endParaRPr lang="pt-BR" sz="2600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Criação </a:t>
            </a:r>
            <a:r>
              <a:rPr lang="pt-BR" sz="2400" dirty="0">
                <a:solidFill>
                  <a:schemeClr val="bg1"/>
                </a:solidFill>
                <a:latin typeface="+mn-lt"/>
              </a:rPr>
              <a:t>de uma animação 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no Adobe Flash Professional CS5.5</a:t>
            </a:r>
          </a:p>
          <a:p>
            <a:pPr lvl="1">
              <a:buClr>
                <a:srgbClr val="C00000"/>
              </a:buClr>
              <a:buSzPct val="108000"/>
              <a:defRPr/>
            </a:pPr>
            <a:endParaRPr lang="pt-BR" sz="2400" dirty="0">
              <a:solidFill>
                <a:schemeClr val="bg1"/>
              </a:solidFill>
              <a:latin typeface="+mn-lt"/>
            </a:endParaRP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Integrando a animação através de classes 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em </a:t>
            </a:r>
            <a:r>
              <a:rPr lang="pt-BR" sz="2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Unreal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Script</a:t>
            </a:r>
            <a:endParaRPr lang="pt-BR" sz="2400" dirty="0" smtClean="0">
              <a:solidFill>
                <a:schemeClr val="bg1"/>
              </a:solidFill>
              <a:latin typeface="+mn-lt"/>
            </a:endParaRP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endParaRPr lang="pt-BR" sz="26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Imagem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6251176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-324544" y="6309320"/>
            <a:ext cx="77866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2000" dirty="0">
                <a:solidFill>
                  <a:schemeClr val="bg1"/>
                </a:solidFill>
                <a:latin typeface="+mn-lt"/>
              </a:rPr>
              <a:t>Criação da animação do HUD em Flash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HUD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529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827584" y="6165304"/>
            <a:ext cx="77866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2000" dirty="0" smtClean="0">
                <a:solidFill>
                  <a:schemeClr val="bg1"/>
                </a:solidFill>
                <a:latin typeface="+mn-lt"/>
              </a:rPr>
              <a:t>HUD implementado</a:t>
            </a:r>
            <a:endParaRPr lang="pt-BR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Imagem 7"/>
          <p:cNvPicPr/>
          <p:nvPr/>
        </p:nvPicPr>
        <p:blipFill>
          <a:blip r:embed="rId3" cstate="print"/>
          <a:srcRect l="12111" r="14867"/>
          <a:stretch>
            <a:fillRect/>
          </a:stretch>
        </p:blipFill>
        <p:spPr bwMode="auto">
          <a:xfrm>
            <a:off x="1835696" y="1556792"/>
            <a:ext cx="568863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IA dos Inimigos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395536" y="1988840"/>
            <a:ext cx="874846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São criadas as classes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Pawn</a:t>
            </a: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e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Controller</a:t>
            </a: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para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Butcher</a:t>
            </a: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e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Screamer</a:t>
            </a: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,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Crusher</a:t>
            </a: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and</a:t>
            </a: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Shortie</a:t>
            </a:r>
            <a:endParaRPr lang="pt-BR" sz="2600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endParaRPr lang="pt-BR" sz="2600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lvl="1">
              <a:lnSpc>
                <a:spcPct val="80000"/>
              </a:lnSpc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Classe </a:t>
            </a:r>
            <a:r>
              <a:rPr lang="pt-BR" sz="2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Pawn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- Características físicas do personagem (aparência, animações, comportamento físico)</a:t>
            </a:r>
          </a:p>
          <a:p>
            <a:pPr lvl="1">
              <a:lnSpc>
                <a:spcPct val="80000"/>
              </a:lnSpc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endParaRPr lang="pt-BR" sz="24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lvl="1">
              <a:lnSpc>
                <a:spcPct val="80000"/>
              </a:lnSpc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Classe </a:t>
            </a:r>
            <a:r>
              <a:rPr lang="pt-BR" sz="2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Controller</a:t>
            </a:r>
            <a:r>
              <a:rPr lang="pt-BR" sz="2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- Máquina de estados do Personagem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endParaRPr lang="pt-BR" sz="26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IA dos Inimigos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pic>
        <p:nvPicPr>
          <p:cNvPr id="10" name="Imagem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060848"/>
            <a:ext cx="36099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m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844824"/>
            <a:ext cx="371475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IA dos Inimigos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395536" y="1484784"/>
            <a:ext cx="874846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8" name="Picture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060848"/>
            <a:ext cx="3641090" cy="305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916832"/>
            <a:ext cx="36195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IA dos Inimigos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1331640" y="1700808"/>
            <a:ext cx="781236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Inteligência Artificial dos Inimigos: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Trigger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por proximidade com o Player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  <a:cs typeface="+mn-cs"/>
              </a:rPr>
              <a:t>Trigger</a:t>
            </a:r>
            <a:r>
              <a:rPr lang="pt-BR" sz="2400" dirty="0" smtClean="0">
                <a:solidFill>
                  <a:schemeClr val="bg1"/>
                </a:solidFill>
                <a:latin typeface="+mn-lt"/>
                <a:cs typeface="+mn-cs"/>
              </a:rPr>
              <a:t> por dano tomado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  <a:latin typeface="+mn-lt"/>
                <a:cs typeface="+mn-cs"/>
              </a:rPr>
              <a:t>Mudança de estado, agressividade</a:t>
            </a:r>
          </a:p>
          <a:p>
            <a:pPr lvl="2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  <a:cs typeface="+mn-cs"/>
              </a:rPr>
              <a:t>Screamer</a:t>
            </a:r>
            <a:r>
              <a:rPr lang="pt-BR" sz="2400" dirty="0" smtClean="0">
                <a:solidFill>
                  <a:schemeClr val="bg1"/>
                </a:solidFill>
                <a:latin typeface="+mn-lt"/>
                <a:cs typeface="+mn-cs"/>
              </a:rPr>
              <a:t>: fúria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Trigger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por proximidade com o Player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Trigger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por dano tomado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Revenge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Timer: timer interno do jogo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Distinguir Player dos outros </a:t>
            </a: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bots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e persegui-lo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Máquina de Estados</a:t>
            </a: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Máquina de Estados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395536" y="1700808"/>
            <a:ext cx="792088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Butcher</a:t>
            </a:r>
            <a:endParaRPr lang="pt-BR" sz="2400" dirty="0" smtClean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2577" name="Object 1"/>
          <p:cNvGraphicFramePr>
            <a:graphicFrameLocks noChangeAspect="1"/>
          </p:cNvGraphicFramePr>
          <p:nvPr/>
        </p:nvGraphicFramePr>
        <p:xfrm>
          <a:off x="1835696" y="1843847"/>
          <a:ext cx="6120680" cy="4575259"/>
        </p:xfrm>
        <a:graphic>
          <a:graphicData uri="http://schemas.openxmlformats.org/presentationml/2006/ole">
            <p:oleObj spid="_x0000_s152577" name="Slide" r:id="rId4" imgW="4570530" imgH="3427618" progId="PowerPoint.Slide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Máquina de Estados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395536" y="1700808"/>
            <a:ext cx="792088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Screamer</a:t>
            </a:r>
            <a:endParaRPr lang="pt-BR" sz="2400" dirty="0" smtClean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0529" name="Object 1"/>
          <p:cNvGraphicFramePr>
            <a:graphicFrameLocks noChangeAspect="1"/>
          </p:cNvGraphicFramePr>
          <p:nvPr/>
        </p:nvGraphicFramePr>
        <p:xfrm>
          <a:off x="2195736" y="2053110"/>
          <a:ext cx="5832648" cy="4352280"/>
        </p:xfrm>
        <a:graphic>
          <a:graphicData uri="http://schemas.openxmlformats.org/presentationml/2006/ole">
            <p:oleObj spid="_x0000_s150529" name="Slide" r:id="rId4" imgW="4570530" imgH="3427618" progId="PowerPoint.Slide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Máquina de Estados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395536" y="1700808"/>
            <a:ext cx="792088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Crusher</a:t>
            </a:r>
            <a:endParaRPr lang="pt-BR" sz="2400" dirty="0" smtClean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8481" name="Object 1"/>
          <p:cNvGraphicFramePr>
            <a:graphicFrameLocks noChangeAspect="1"/>
          </p:cNvGraphicFramePr>
          <p:nvPr/>
        </p:nvGraphicFramePr>
        <p:xfrm>
          <a:off x="1835695" y="1700808"/>
          <a:ext cx="6178695" cy="4608190"/>
        </p:xfrm>
        <a:graphic>
          <a:graphicData uri="http://schemas.openxmlformats.org/presentationml/2006/ole">
            <p:oleObj spid="_x0000_s148481" name="Slide" r:id="rId4" imgW="4570530" imgH="3427618" progId="PowerPoint.Slide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1 – Living Room</a:t>
            </a:r>
          </a:p>
        </p:txBody>
      </p:sp>
      <p:sp>
        <p:nvSpPr>
          <p:cNvPr id="23555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00808"/>
            <a:ext cx="5980113" cy="46339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372225" y="4652963"/>
            <a:ext cx="25717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Visualização da sala após explosão, aguardando que Marshall conserte o quadro de força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Máquina de Estados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395536" y="1700808"/>
            <a:ext cx="792088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Shortie</a:t>
            </a:r>
            <a:endParaRPr lang="pt-BR" sz="2400" dirty="0" smtClean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46433" name="Object 1"/>
          <p:cNvGraphicFramePr>
            <a:graphicFrameLocks noChangeAspect="1"/>
          </p:cNvGraphicFramePr>
          <p:nvPr/>
        </p:nvGraphicFramePr>
        <p:xfrm>
          <a:off x="1979712" y="2060848"/>
          <a:ext cx="5829300" cy="4343400"/>
        </p:xfrm>
        <a:graphic>
          <a:graphicData uri="http://schemas.openxmlformats.org/presentationml/2006/ole">
            <p:oleObj spid="_x0000_s146433" name="Slide" r:id="rId4" imgW="4570530" imgH="3427618" progId="PowerPoint.Slide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Kismet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1259632" y="1700808"/>
            <a:ext cx="705678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Kismet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desenvolvidos:</a:t>
            </a:r>
          </a:p>
          <a:p>
            <a:pPr lvl="1"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Checkpoints</a:t>
            </a:r>
          </a:p>
          <a:p>
            <a:pPr lvl="1"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Raios </a:t>
            </a:r>
            <a:r>
              <a:rPr lang="pt-BR" sz="2400" dirty="0">
                <a:solidFill>
                  <a:schemeClr val="bg1"/>
                </a:solidFill>
                <a:latin typeface="+mn-lt"/>
              </a:rPr>
              <a:t>e 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trovões</a:t>
            </a:r>
            <a:endParaRPr lang="pt-BR" sz="2400" dirty="0">
              <a:solidFill>
                <a:schemeClr val="bg1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+mn-lt"/>
              </a:rPr>
              <a:t>Configuração para a </a:t>
            </a:r>
            <a:r>
              <a:rPr lang="pt-BR" sz="2400" dirty="0" err="1">
                <a:solidFill>
                  <a:schemeClr val="bg1"/>
                </a:solidFill>
                <a:latin typeface="+mn-lt"/>
              </a:rPr>
              <a:t>shoulder</a:t>
            </a:r>
            <a:r>
              <a:rPr lang="pt-BR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câmera</a:t>
            </a:r>
            <a:endParaRPr lang="pt-BR" sz="2400" dirty="0">
              <a:solidFill>
                <a:schemeClr val="bg1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+mn-lt"/>
              </a:rPr>
              <a:t>Obter uma referência para o 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jogo</a:t>
            </a:r>
            <a:endParaRPr lang="pt-BR" sz="2400" dirty="0">
              <a:solidFill>
                <a:schemeClr val="bg1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+mn-lt"/>
              </a:rPr>
              <a:t>Obter uma referência para o 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jogador</a:t>
            </a:r>
          </a:p>
          <a:p>
            <a:pPr lvl="1"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Controle da Arma do </a:t>
            </a: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Butcher</a:t>
            </a:r>
            <a:endParaRPr lang="pt-BR" sz="2400" dirty="0" smtClean="0">
              <a:solidFill>
                <a:schemeClr val="bg1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Controle de Ataque dos </a:t>
            </a: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Shorties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+mn-lt"/>
              </a:rPr>
              <a:t>Animações (</a:t>
            </a:r>
            <a:r>
              <a:rPr lang="pt-BR" sz="2400" dirty="0" err="1">
                <a:solidFill>
                  <a:schemeClr val="bg1"/>
                </a:solidFill>
                <a:latin typeface="+mn-lt"/>
              </a:rPr>
              <a:t>Cinematics</a:t>
            </a:r>
            <a:r>
              <a:rPr lang="pt-BR" sz="2400" dirty="0">
                <a:solidFill>
                  <a:schemeClr val="bg1"/>
                </a:solidFill>
                <a:latin typeface="+mn-lt"/>
              </a:rPr>
              <a:t>)</a:t>
            </a:r>
          </a:p>
          <a:p>
            <a:pPr lvl="1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Kismet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107504" y="3717032"/>
            <a:ext cx="23762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pt-BR" sz="2400" dirty="0" smtClean="0">
                <a:solidFill>
                  <a:schemeClr val="bg1"/>
                </a:solidFill>
                <a:latin typeface="+mn-lt"/>
              </a:rPr>
              <a:t>Late </a:t>
            </a: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Redemption</a:t>
            </a:r>
            <a:r>
              <a:rPr lang="pt-BR" sz="24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Map</a:t>
            </a:r>
            <a:endParaRPr lang="pt-BR" sz="24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Picture 5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412776"/>
            <a:ext cx="6552728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Kismet</a:t>
            </a: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</a:rPr>
              <a:t> - Exemplos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395536" y="1700808"/>
            <a:ext cx="792088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pt-BR" sz="2400" dirty="0" smtClean="0">
                <a:solidFill>
                  <a:schemeClr val="bg1"/>
                </a:solidFill>
                <a:latin typeface="+mn-lt"/>
              </a:rPr>
              <a:t>Criar raios</a:t>
            </a:r>
            <a:endParaRPr lang="pt-BR" sz="24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Imagem 6"/>
          <p:cNvPicPr/>
          <p:nvPr/>
        </p:nvPicPr>
        <p:blipFill>
          <a:blip r:embed="rId3" cstate="print"/>
          <a:srcRect l="14405" t="26316" r="42840" b="21053"/>
          <a:stretch>
            <a:fillRect/>
          </a:stretch>
        </p:blipFill>
        <p:spPr bwMode="auto">
          <a:xfrm>
            <a:off x="2195736" y="1916832"/>
            <a:ext cx="5976664" cy="446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Kismet</a:t>
            </a: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 - Exemplos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5796136" y="2852936"/>
            <a:ext cx="7920880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pt-BR" sz="2400" dirty="0" smtClean="0">
                <a:solidFill>
                  <a:schemeClr val="bg1"/>
                </a:solidFill>
                <a:latin typeface="+mn-lt"/>
              </a:rPr>
              <a:t>Checkpoint</a:t>
            </a:r>
            <a:endParaRPr lang="pt-BR" sz="24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Picture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716505"/>
            <a:ext cx="5472608" cy="353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3645024"/>
            <a:ext cx="547260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Kismet</a:t>
            </a: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</a:rPr>
              <a:t> - Exemplos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 bwMode="auto">
          <a:xfrm>
            <a:off x="395536" y="1700808"/>
            <a:ext cx="792088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pt-BR" sz="2400" dirty="0" smtClean="0">
                <a:solidFill>
                  <a:schemeClr val="bg1"/>
                </a:solidFill>
                <a:latin typeface="+mn-lt"/>
              </a:rPr>
              <a:t>Controle de Ataque dos </a:t>
            </a:r>
            <a:r>
              <a:rPr lang="pt-BR" sz="2400" dirty="0" err="1" smtClean="0">
                <a:solidFill>
                  <a:schemeClr val="bg1"/>
                </a:solidFill>
                <a:latin typeface="+mn-lt"/>
              </a:rPr>
              <a:t>Shorties</a:t>
            </a:r>
            <a:endParaRPr lang="pt-BR" sz="24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/>
              </a:solidFill>
              <a:latin typeface="+mn-lt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6" name="Picture 50" descr="D:\downloads\Kismet\IA_3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204864"/>
            <a:ext cx="626469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Kismet</a:t>
            </a: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</a:rPr>
              <a:t> - Exemplos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pic>
        <p:nvPicPr>
          <p:cNvPr id="9" name="Imagem 8" descr="Captura de tela inteira 24042011 162929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276872"/>
            <a:ext cx="5760640" cy="4226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ço Reservado para Conteúdo 2"/>
          <p:cNvSpPr txBox="1">
            <a:spLocks/>
          </p:cNvSpPr>
          <p:nvPr/>
        </p:nvSpPr>
        <p:spPr bwMode="auto">
          <a:xfrm>
            <a:off x="395536" y="1556792"/>
            <a:ext cx="874846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Kismet</a:t>
            </a:r>
            <a:r>
              <a:rPr lang="pt-BR" sz="26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</a:t>
            </a: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integrando todos os elementos da </a:t>
            </a:r>
            <a:r>
              <a:rPr lang="pt-BR" sz="26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matinee</a:t>
            </a:r>
            <a:endParaRPr lang="pt-BR" sz="26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Cinematica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755576" y="5157192"/>
            <a:ext cx="7786688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22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Cinematica</a:t>
            </a:r>
            <a:r>
              <a:rPr lang="pt-BR" sz="22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</a:t>
            </a:r>
            <a:r>
              <a:rPr lang="pt-BR" sz="2200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Matinee</a:t>
            </a:r>
            <a:endParaRPr lang="pt-BR" sz="2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pic>
        <p:nvPicPr>
          <p:cNvPr id="7" name="Imagem 6" descr="Captura de tela inteira 24042011 163038.bmp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844824"/>
            <a:ext cx="7488832" cy="312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Cinematic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 bwMode="auto">
          <a:xfrm>
            <a:off x="395536" y="1556792"/>
            <a:ext cx="874846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395536" y="1340768"/>
            <a:ext cx="8748464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Animações desenvolvidas: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Animação de entrada</a:t>
            </a: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1" name="Picture 2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348880"/>
            <a:ext cx="640871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Cinematic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 bwMode="auto">
          <a:xfrm>
            <a:off x="395536" y="1556792"/>
            <a:ext cx="874846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395536" y="1340768"/>
            <a:ext cx="8748464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Animações desenvolvidas: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Transição entre Fases 1 e 2</a:t>
            </a: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Imagem 6" descr="12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608" y="2492896"/>
            <a:ext cx="7341456" cy="3516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1 – Living Room</a:t>
            </a:r>
          </a:p>
        </p:txBody>
      </p:sp>
      <p:sp>
        <p:nvSpPr>
          <p:cNvPr id="24579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429375" y="4929188"/>
            <a:ext cx="2571750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Marshall em frente ao quadro de força para consertá-lo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628800"/>
            <a:ext cx="6000750" cy="46497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Cinematic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 bwMode="auto">
          <a:xfrm>
            <a:off x="395536" y="1556792"/>
            <a:ext cx="874846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395536" y="1340768"/>
            <a:ext cx="8748464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Animações desenvolvidas:</a:t>
            </a:r>
          </a:p>
          <a:p>
            <a:pPr lvl="1"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Morte por tempo</a:t>
            </a:r>
          </a:p>
          <a:p>
            <a:pPr>
              <a:buClr>
                <a:srgbClr val="C00000"/>
              </a:buClr>
              <a:buSzPct val="108000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9" name="Picture 2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420888"/>
            <a:ext cx="7560840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4290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Construção do Cenário</a:t>
            </a:r>
            <a:endParaRPr lang="pt-BR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hiller" pitchFamily="82" charset="0"/>
              <a:cs typeface="+mn-cs"/>
            </a:endParaRPr>
          </a:p>
        </p:txBody>
      </p:sp>
      <p:sp>
        <p:nvSpPr>
          <p:cNvPr id="522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 bwMode="auto">
          <a:xfrm>
            <a:off x="395536" y="1988840"/>
            <a:ext cx="302433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8000"/>
              <a:buFont typeface="Wingdings" pitchFamily="2" charset="2"/>
              <a:buChar char="§"/>
              <a:defRPr/>
            </a:pPr>
            <a:r>
              <a:rPr lang="pt-BR" sz="2600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Chuva</a:t>
            </a:r>
          </a:p>
          <a:p>
            <a:pPr>
              <a:buClr>
                <a:srgbClr val="C00000"/>
              </a:buClr>
              <a:buSzPct val="108000"/>
              <a:defRPr/>
            </a:pPr>
            <a:r>
              <a:rPr lang="pt-BR" sz="2400" dirty="0">
                <a:solidFill>
                  <a:schemeClr val="bg1"/>
                </a:solidFill>
                <a:latin typeface="+mn-lt"/>
              </a:rPr>
              <a:t>modelos BSP do tipo </a:t>
            </a:r>
            <a:r>
              <a:rPr lang="pt-BR" sz="2400" i="1" dirty="0" err="1" smtClean="0">
                <a:solidFill>
                  <a:schemeClr val="bg1"/>
                </a:solidFill>
                <a:latin typeface="+mn-lt"/>
              </a:rPr>
              <a:t>Sheet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32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Imagem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556792"/>
            <a:ext cx="5372100" cy="473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564904"/>
            <a:ext cx="91440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8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Perguntas?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1 – Living Room</a:t>
            </a:r>
          </a:p>
        </p:txBody>
      </p:sp>
      <p:sp>
        <p:nvSpPr>
          <p:cNvPr id="25603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429375" y="5000625"/>
            <a:ext cx="25717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Com o retorno da energia elétrica, Marshall pode procurar novas pistas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6000750" cy="46513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1 – Living Room</a:t>
            </a:r>
          </a:p>
        </p:txBody>
      </p:sp>
      <p:sp>
        <p:nvSpPr>
          <p:cNvPr id="26627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227763" y="4292600"/>
            <a:ext cx="257175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Após a leitura da frase que fornece uma dica para a senha do cofre, Marshall consegue abri-lo para obter a chave e sair da sala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556792"/>
            <a:ext cx="6010275" cy="46577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85728"/>
            <a:ext cx="91440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hiller" pitchFamily="82" charset="0"/>
                <a:cs typeface="+mn-cs"/>
              </a:rPr>
              <a:t>Fase 2 – Corridor</a:t>
            </a:r>
          </a:p>
        </p:txBody>
      </p:sp>
      <p:sp>
        <p:nvSpPr>
          <p:cNvPr id="27651" name="Retângulo 8"/>
          <p:cNvSpPr>
            <a:spLocks noChangeArrowheads="1"/>
          </p:cNvSpPr>
          <p:nvPr/>
        </p:nvSpPr>
        <p:spPr bwMode="auto">
          <a:xfrm>
            <a:off x="428625" y="2028825"/>
            <a:ext cx="828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>
                <a:latin typeface="Century Gothic" pitchFamily="34" charset="0"/>
              </a:rPr>
              <a:t> 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6300788" y="4797425"/>
            <a:ext cx="25717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defRPr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Ao sair da sala, Marshall depara-se com um inimigo no final da primeira ala do corredor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Clr>
                <a:srgbClr val="8E9A1E"/>
              </a:buClr>
              <a:buFont typeface="Wingdings" pitchFamily="2" charset="2"/>
              <a:buChar char="q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sz="20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5910262" cy="45799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 Clássico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6000" b="1" spc="50" dirty="0">
            <a:ln w="13500">
              <a:solidFill>
                <a:schemeClr val="accent1">
                  <a:shade val="2500"/>
                  <a:alpha val="6500"/>
                </a:schemeClr>
              </a:solidFill>
              <a:prstDash val="solid"/>
            </a:ln>
            <a:solidFill>
              <a:schemeClr val="bg1"/>
            </a:solidFill>
            <a:effectLst>
              <a:innerShdw blurRad="50900" dist="38500" dir="13500000">
                <a:srgbClr val="000000">
                  <a:alpha val="60000"/>
                </a:srgbClr>
              </a:innerShdw>
            </a:effectLst>
            <a:latin typeface="Chiller" pitchFamily="82" charset="0"/>
            <a:cs typeface="+mn-cs"/>
          </a:defRPr>
        </a:defPPr>
      </a:lstStyle>
    </a:spDef>
    <a:txDef>
      <a:spPr bwMode="auto">
        <a:noFill/>
        <a:ln w="9525">
          <a:noFill/>
          <a:miter lim="800000"/>
          <a:headEnd/>
          <a:tailEnd/>
        </a:ln>
      </a:spPr>
      <a:bodyPr>
        <a:normAutofit/>
      </a:bodyPr>
      <a:lstStyle>
        <a:defPPr>
          <a:lnSpc>
            <a:spcPct val="80000"/>
          </a:lnSpc>
          <a:buClr>
            <a:srgbClr val="8E9A1E"/>
          </a:buClr>
          <a:buSzPct val="108000"/>
          <a:buFont typeface="Wingdings" pitchFamily="2" charset="2"/>
          <a:buChar char="§"/>
          <a:defRPr sz="2200" dirty="0">
            <a:solidFill>
              <a:schemeClr val="bg1">
                <a:lumMod val="85000"/>
              </a:schemeClr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2237</TotalTime>
  <Words>868</Words>
  <Application>Microsoft Office PowerPoint</Application>
  <PresentationFormat>Apresentação na tela (4:3)</PresentationFormat>
  <Paragraphs>333</Paragraphs>
  <Slides>62</Slides>
  <Notes>60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4" baseType="lpstr">
      <vt:lpstr>Tema do Office</vt:lpstr>
      <vt:lpstr>Slide</vt:lpstr>
      <vt:lpstr>Slide 1</vt:lpstr>
      <vt:lpstr> Equipe de Projeto </vt:lpstr>
      <vt:lpstr>Agenda</vt:lpstr>
      <vt:lpstr>Visão Geral Versão 1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GDD -</dc:title>
  <dc:creator>carla</dc:creator>
  <cp:lastModifiedBy>Jennifer</cp:lastModifiedBy>
  <cp:revision>179</cp:revision>
  <dcterms:created xsi:type="dcterms:W3CDTF">2011-03-21T22:00:32Z</dcterms:created>
  <dcterms:modified xsi:type="dcterms:W3CDTF">2011-05-26T10:05:47Z</dcterms:modified>
</cp:coreProperties>
</file>